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257" r:id="rId2"/>
    <p:sldId id="267" r:id="rId3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B12A931-4F90-A41C-6718-E1C4C2CAA171}" name="健保連）長谷川 美紅" initials="美長" userId="S::mi.hasegawa@kenporen.or.jp::10cdd693-f599-4c64-b408-f934c6cc3b18" providerId="AD"/>
  <p188:author id="{6C205E54-93C8-B008-C87F-DD1269490BB4}" name="健保連）比留川　貴彦" initials="貴比" userId="S::hirukawa@kenporen.or.jp::c99450c0-0f30-4047-825b-8185c78c0a9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6DB"/>
    <a:srgbClr val="628988"/>
    <a:srgbClr val="8EBFBD"/>
    <a:srgbClr val="C2DFDA"/>
    <a:srgbClr val="C2E3E2"/>
    <a:srgbClr val="33CCCC"/>
    <a:srgbClr val="FF9999"/>
    <a:srgbClr val="009999"/>
    <a:srgbClr val="33993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143B50-C783-0E3A-1A77-46A5F96B4F1C}" v="93" dt="2025-09-17T04:58:10.318"/>
    <p1510:client id="{436B5994-CC5E-59AE-F5CE-EE78041A2587}" v="1" dt="2025-09-17T06:17:24.229"/>
    <p1510:client id="{675BF21C-CE8B-4782-BFF7-6EE31BE17E4D}" v="80" dt="2025-09-17T06:38:21.571"/>
    <p1510:client id="{D721BE01-D263-07EF-C567-9EB99B4282DB}" v="294" dt="2025-09-17T06:16:36.0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2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8/10/relationships/authors" Target="author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9575" cy="49847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0" y="2"/>
            <a:ext cx="2949575" cy="49847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D1B4B061-05E0-4D48-A1D6-DFF7C77B5206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0" y="4783140"/>
            <a:ext cx="5445125" cy="3913187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40865"/>
            <a:ext cx="2949575" cy="49847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0" y="9440865"/>
            <a:ext cx="2949575" cy="49847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4A0D909D-1A03-4768-BA5D-40CCFDAB09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4867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3138" y="1243013"/>
            <a:ext cx="2320925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D909D-1A03-4768-BA5D-40CCFDAB094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8036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88827-51D9-F733-3258-006BEABEE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CC3D9FB-3F94-A5E9-92AE-366AE5485E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43138" y="1243013"/>
            <a:ext cx="2320925" cy="3354387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13D713E-525D-DBEE-FAE6-87A491CA75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2378323-328E-9C73-4ED1-3F62032BBC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D909D-1A03-4768-BA5D-40CCFDAB094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132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83AA-1058-48B4-B8A9-1D3BA4BAD689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D69B2-7753-4723-8CA3-51F8A1852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7340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83AA-1058-48B4-B8A9-1D3BA4BAD689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D69B2-7753-4723-8CA3-51F8A1852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17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83AA-1058-48B4-B8A9-1D3BA4BAD689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D69B2-7753-4723-8CA3-51F8A1852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4809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83AA-1058-48B4-B8A9-1D3BA4BAD689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D69B2-7753-4723-8CA3-51F8A1852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590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83AA-1058-48B4-B8A9-1D3BA4BAD689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D69B2-7753-4723-8CA3-51F8A1852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11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83AA-1058-48B4-B8A9-1D3BA4BAD689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D69B2-7753-4723-8CA3-51F8A1852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0917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83AA-1058-48B4-B8A9-1D3BA4BAD689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D69B2-7753-4723-8CA3-51F8A1852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50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83AA-1058-48B4-B8A9-1D3BA4BAD689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D69B2-7753-4723-8CA3-51F8A1852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6953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83AA-1058-48B4-B8A9-1D3BA4BAD689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D69B2-7753-4723-8CA3-51F8A1852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3760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83AA-1058-48B4-B8A9-1D3BA4BAD689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D69B2-7753-4723-8CA3-51F8A1852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9059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83AA-1058-48B4-B8A9-1D3BA4BAD689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D69B2-7753-4723-8CA3-51F8A1852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7874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383AA-1058-48B4-B8A9-1D3BA4BAD689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D69B2-7753-4723-8CA3-51F8A1852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37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150">
            <a:extLst>
              <a:ext uri="{FF2B5EF4-FFF2-40B4-BE49-F238E27FC236}">
                <a16:creationId xmlns:a16="http://schemas.microsoft.com/office/drawing/2014/main" id="{8D762D21-9E15-4DF4-ABC0-6EF827120568}"/>
              </a:ext>
            </a:extLst>
          </p:cNvPr>
          <p:cNvSpPr/>
          <p:nvPr/>
        </p:nvSpPr>
        <p:spPr>
          <a:xfrm>
            <a:off x="0" y="4058"/>
            <a:ext cx="6858000" cy="165120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9BBCFB5D-A82F-F8E8-E9AA-ABF4AF6C89B2}"/>
              </a:ext>
            </a:extLst>
          </p:cNvPr>
          <p:cNvSpPr/>
          <p:nvPr/>
        </p:nvSpPr>
        <p:spPr>
          <a:xfrm>
            <a:off x="-230" y="1668682"/>
            <a:ext cx="6858000" cy="8233259"/>
          </a:xfrm>
          <a:prstGeom prst="rect">
            <a:avLst/>
          </a:prstGeom>
          <a:solidFill>
            <a:schemeClr val="accent4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フリーフォーム: 図形 39">
            <a:extLst>
              <a:ext uri="{FF2B5EF4-FFF2-40B4-BE49-F238E27FC236}">
                <a16:creationId xmlns:a16="http://schemas.microsoft.com/office/drawing/2014/main" id="{39E2C2C1-7381-049B-08A4-2263D5BF3B5F}"/>
              </a:ext>
            </a:extLst>
          </p:cNvPr>
          <p:cNvSpPr/>
          <p:nvPr/>
        </p:nvSpPr>
        <p:spPr>
          <a:xfrm>
            <a:off x="1059331" y="9011804"/>
            <a:ext cx="50492" cy="64787"/>
          </a:xfrm>
          <a:custGeom>
            <a:avLst/>
            <a:gdLst>
              <a:gd name="connsiteX0" fmla="*/ 0 w 50492"/>
              <a:gd name="connsiteY0" fmla="*/ 28721 h 64787"/>
              <a:gd name="connsiteX1" fmla="*/ 17180 w 50492"/>
              <a:gd name="connsiteY1" fmla="*/ 64787 h 64787"/>
              <a:gd name="connsiteX2" fmla="*/ 50492 w 50492"/>
              <a:gd name="connsiteY2" fmla="*/ 38558 h 64787"/>
              <a:gd name="connsiteX3" fmla="*/ 34623 w 50492"/>
              <a:gd name="connsiteY3" fmla="*/ 34885 h 64787"/>
              <a:gd name="connsiteX4" fmla="*/ 42230 w 50492"/>
              <a:gd name="connsiteY4" fmla="*/ 5508 h 64787"/>
              <a:gd name="connsiteX5" fmla="*/ 21246 w 50492"/>
              <a:gd name="connsiteY5" fmla="*/ 0 h 64787"/>
              <a:gd name="connsiteX6" fmla="*/ 14820 w 50492"/>
              <a:gd name="connsiteY6" fmla="*/ 31607 h 64787"/>
              <a:gd name="connsiteX7" fmla="*/ 0 w 50492"/>
              <a:gd name="connsiteY7" fmla="*/ 28721 h 6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492" h="64787">
                <a:moveTo>
                  <a:pt x="0" y="28721"/>
                </a:moveTo>
                <a:cubicBezTo>
                  <a:pt x="4984" y="41967"/>
                  <a:pt x="11934" y="54689"/>
                  <a:pt x="17180" y="64787"/>
                </a:cubicBezTo>
                <a:cubicBezTo>
                  <a:pt x="29640" y="57181"/>
                  <a:pt x="41049" y="49705"/>
                  <a:pt x="50492" y="38558"/>
                </a:cubicBezTo>
                <a:cubicBezTo>
                  <a:pt x="46426" y="37246"/>
                  <a:pt x="40656" y="36459"/>
                  <a:pt x="34623" y="34885"/>
                </a:cubicBezTo>
                <a:cubicBezTo>
                  <a:pt x="37377" y="25836"/>
                  <a:pt x="40263" y="14689"/>
                  <a:pt x="42230" y="5508"/>
                </a:cubicBezTo>
                <a:cubicBezTo>
                  <a:pt x="35279" y="3672"/>
                  <a:pt x="28328" y="1836"/>
                  <a:pt x="21246" y="0"/>
                </a:cubicBezTo>
                <a:cubicBezTo>
                  <a:pt x="19410" y="10623"/>
                  <a:pt x="16656" y="20984"/>
                  <a:pt x="14820" y="31607"/>
                </a:cubicBezTo>
                <a:cubicBezTo>
                  <a:pt x="14820" y="31607"/>
                  <a:pt x="5771" y="29115"/>
                  <a:pt x="0" y="28721"/>
                </a:cubicBezTo>
              </a:path>
            </a:pathLst>
          </a:custGeom>
          <a:solidFill>
            <a:srgbClr val="FFFFFF"/>
          </a:solidFill>
          <a:ln w="13002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698A86B-F986-FDD0-1F6D-209666D5FD5A}"/>
              </a:ext>
            </a:extLst>
          </p:cNvPr>
          <p:cNvSpPr txBox="1"/>
          <p:nvPr/>
        </p:nvSpPr>
        <p:spPr>
          <a:xfrm>
            <a:off x="1" y="102750"/>
            <a:ext cx="686250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スマートフォン</a:t>
            </a:r>
            <a:r>
              <a:rPr kumimoji="1" lang="ja-JP" altLang="en-US" sz="2000" b="1" dirty="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</a:t>
            </a:r>
            <a:endParaRPr kumimoji="1" lang="en-US" altLang="ja-JP" sz="2000" b="1" dirty="0">
              <a:solidFill>
                <a:schemeClr val="accent5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r>
              <a:rPr kumimoji="1" lang="ja-JP" altLang="en-US" sz="4000" b="1" dirty="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マイナ保険証</a:t>
            </a:r>
            <a:r>
              <a:rPr kumimoji="1" lang="ja-JP" altLang="en-US" sz="2000" b="1" dirty="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として利用できるようになります</a:t>
            </a:r>
            <a:endParaRPr kumimoji="1" lang="en-US" altLang="ja-JP" sz="2000" b="1" dirty="0">
              <a:solidFill>
                <a:schemeClr val="accent5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マイナンバーカードの持ち歩きによる紛失の心配がなくなります！</a:t>
            </a:r>
            <a:endParaRPr kumimoji="1" lang="ja-JP" altLang="en-US" sz="1600" dirty="0">
              <a:solidFill>
                <a:schemeClr val="bg1"/>
              </a:solidFill>
            </a:endParaRPr>
          </a:p>
          <a:p>
            <a:pPr algn="r"/>
            <a:endParaRPr kumimoji="1" lang="en-US" altLang="ja-JP" sz="2000" b="1" dirty="0">
              <a:solidFill>
                <a:schemeClr val="accent5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en-US" altLang="ja-JP" sz="1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02" name="グラフィックス 301" descr="バッジ 1 単色塗りつぶし">
            <a:extLst>
              <a:ext uri="{FF2B5EF4-FFF2-40B4-BE49-F238E27FC236}">
                <a16:creationId xmlns:a16="http://schemas.microsoft.com/office/drawing/2014/main" id="{C976E0D6-61F0-AFBB-32E2-43676C4BF3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0152" y="2073137"/>
            <a:ext cx="288692" cy="288692"/>
          </a:xfrm>
          <a:prstGeom prst="rect">
            <a:avLst/>
          </a:prstGeom>
        </p:spPr>
      </p:pic>
      <p:sp>
        <p:nvSpPr>
          <p:cNvPr id="304" name="テキスト ボックス 303">
            <a:extLst>
              <a:ext uri="{FF2B5EF4-FFF2-40B4-BE49-F238E27FC236}">
                <a16:creationId xmlns:a16="http://schemas.microsoft.com/office/drawing/2014/main" id="{46D852D5-0FB1-C83B-EA21-5BC2EB39C2FA}"/>
              </a:ext>
            </a:extLst>
          </p:cNvPr>
          <p:cNvSpPr txBox="1"/>
          <p:nvPr/>
        </p:nvSpPr>
        <p:spPr>
          <a:xfrm>
            <a:off x="498844" y="2052253"/>
            <a:ext cx="6628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マイナンバーカードの健康保険証の利用登録　</a:t>
            </a:r>
            <a:endParaRPr kumimoji="1" lang="ja-JP" altLang="en-US" sz="1400" b="1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09" name="テキスト ボックス 308">
            <a:extLst>
              <a:ext uri="{FF2B5EF4-FFF2-40B4-BE49-F238E27FC236}">
                <a16:creationId xmlns:a16="http://schemas.microsoft.com/office/drawing/2014/main" id="{F45BDE7E-9349-7CB7-7AFA-0EF811174E3F}"/>
              </a:ext>
            </a:extLst>
          </p:cNvPr>
          <p:cNvSpPr txBox="1"/>
          <p:nvPr/>
        </p:nvSpPr>
        <p:spPr>
          <a:xfrm>
            <a:off x="498844" y="2367498"/>
            <a:ext cx="4871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マイナンバーカードをスマホに搭載する</a:t>
            </a:r>
          </a:p>
        </p:txBody>
      </p:sp>
      <p:sp>
        <p:nvSpPr>
          <p:cNvPr id="310" name="テキスト ボックス 309">
            <a:extLst>
              <a:ext uri="{FF2B5EF4-FFF2-40B4-BE49-F238E27FC236}">
                <a16:creationId xmlns:a16="http://schemas.microsoft.com/office/drawing/2014/main" id="{862AC077-A95B-16F0-349F-1348A9F5307A}"/>
              </a:ext>
            </a:extLst>
          </p:cNvPr>
          <p:cNvSpPr txBox="1"/>
          <p:nvPr/>
        </p:nvSpPr>
        <p:spPr>
          <a:xfrm>
            <a:off x="511676" y="2617552"/>
            <a:ext cx="6284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最新のマイナポータルアプリから、スマートフォンのマイナンバーカードの利用申請・登録を行ってください。</a:t>
            </a:r>
            <a:endParaRPr kumimoji="1" lang="en-US" altLang="ja-JP" sz="1000">
              <a:solidFill>
                <a:schemeClr val="accent5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sz="8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8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対応機種は、厚生労働省</a:t>
            </a:r>
            <a:r>
              <a:rPr kumimoji="1" lang="en-US" altLang="ja-JP" sz="8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HP</a:t>
            </a:r>
            <a:r>
              <a:rPr kumimoji="1" lang="ja-JP" altLang="en-US" sz="8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でご確認いただけます</a:t>
            </a:r>
            <a:endParaRPr kumimoji="1" lang="en-US" altLang="ja-JP" sz="800">
              <a:solidFill>
                <a:schemeClr val="accent5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406268CC-0AAC-F9F2-4BEE-5E6AB25516A4}"/>
              </a:ext>
            </a:extLst>
          </p:cNvPr>
          <p:cNvSpPr txBox="1"/>
          <p:nvPr/>
        </p:nvSpPr>
        <p:spPr>
          <a:xfrm>
            <a:off x="511677" y="5867565"/>
            <a:ext cx="63460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スマホでの受付に対応している医療機関・薬局は、受付のステッカーや厚生労働省</a:t>
            </a:r>
            <a:r>
              <a:rPr kumimoji="1" lang="en-US" altLang="ja-JP" sz="10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HP</a:t>
            </a:r>
            <a:r>
              <a:rPr kumimoji="1" lang="ja-JP" altLang="en-US" sz="10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などでご確認いただけます。</a:t>
            </a:r>
            <a:endParaRPr kumimoji="1" lang="en-US" altLang="ja-JP" sz="1000">
              <a:solidFill>
                <a:schemeClr val="accent5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37" name="図 136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F4658B14-BF6F-244F-35D5-337499DA0D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687" y="160886"/>
            <a:ext cx="1131659" cy="823171"/>
          </a:xfrm>
          <a:prstGeom prst="rect">
            <a:avLst/>
          </a:prstGeom>
        </p:spPr>
      </p:pic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AE5F0AD0-8F40-6002-9450-AC4B55C30786}"/>
              </a:ext>
            </a:extLst>
          </p:cNvPr>
          <p:cNvCxnSpPr>
            <a:cxnSpLocks/>
          </p:cNvCxnSpPr>
          <p:nvPr/>
        </p:nvCxnSpPr>
        <p:spPr>
          <a:xfrm flipH="1">
            <a:off x="65918" y="702176"/>
            <a:ext cx="3306789" cy="0"/>
          </a:xfrm>
          <a:prstGeom prst="line">
            <a:avLst/>
          </a:prstGeom>
          <a:ln w="34925" cap="flat" cmpd="sng" algn="ctr">
            <a:solidFill>
              <a:schemeClr val="accent5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5" name="グラフィックス 14" descr="バッジ 単色塗りつぶし">
            <a:extLst>
              <a:ext uri="{FF2B5EF4-FFF2-40B4-BE49-F238E27FC236}">
                <a16:creationId xmlns:a16="http://schemas.microsoft.com/office/drawing/2014/main" id="{A0768A9E-7D9A-8D07-E752-7271C9B368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210152" y="2398090"/>
            <a:ext cx="288692" cy="288692"/>
          </a:xfrm>
          <a:prstGeom prst="rect">
            <a:avLst/>
          </a:prstGeom>
        </p:spPr>
      </p:pic>
      <p:pic>
        <p:nvPicPr>
          <p:cNvPr id="18" name="図 17" descr="QR コード&#10;&#10;AI 生成コンテンツは誤りを含む可能性があります。">
            <a:extLst>
              <a:ext uri="{FF2B5EF4-FFF2-40B4-BE49-F238E27FC236}">
                <a16:creationId xmlns:a16="http://schemas.microsoft.com/office/drawing/2014/main" id="{8530B6F3-A8B3-61CE-E171-1761A35FC8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21" y="3887307"/>
            <a:ext cx="5089157" cy="1954775"/>
          </a:xfrm>
          <a:prstGeom prst="rect">
            <a:avLst/>
          </a:prstGeom>
        </p:spPr>
      </p:pic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258F1082-B476-CDE6-68E6-4B5861F0EF99}"/>
              </a:ext>
            </a:extLst>
          </p:cNvPr>
          <p:cNvSpPr/>
          <p:nvPr/>
        </p:nvSpPr>
        <p:spPr>
          <a:xfrm>
            <a:off x="-29898" y="1742559"/>
            <a:ext cx="6897864" cy="247736"/>
          </a:xfrm>
          <a:prstGeom prst="rect">
            <a:avLst/>
          </a:prstGeom>
          <a:solidFill>
            <a:schemeClr val="accent2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400" b="1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事前準備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4F3F56A1-C503-EA3C-685B-6794ED446A5C}"/>
              </a:ext>
            </a:extLst>
          </p:cNvPr>
          <p:cNvSpPr/>
          <p:nvPr/>
        </p:nvSpPr>
        <p:spPr>
          <a:xfrm>
            <a:off x="-3097" y="6142788"/>
            <a:ext cx="6858000" cy="231649"/>
          </a:xfrm>
          <a:prstGeom prst="rect">
            <a:avLst/>
          </a:prstGeom>
          <a:solidFill>
            <a:schemeClr val="accent2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400" b="1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医療機関・薬局での利用方法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498643CB-2951-84A3-9CB1-5944E123687B}"/>
              </a:ext>
            </a:extLst>
          </p:cNvPr>
          <p:cNvSpPr/>
          <p:nvPr/>
        </p:nvSpPr>
        <p:spPr>
          <a:xfrm>
            <a:off x="4070733" y="2114636"/>
            <a:ext cx="2598736" cy="1850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マイナ保険証を登録済みの方は対応不要</a:t>
            </a:r>
            <a:endParaRPr kumimoji="1" lang="ja-JP" altLang="en-US" sz="100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図 7" descr="グラフィカル ユーザー インターフェイス, テキスト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45944255-969C-937E-FBE2-7F7E7CC75D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516" y="3111950"/>
            <a:ext cx="5448900" cy="715512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1247902-BEA0-5AF1-D7DF-BED6B2BA488D}"/>
              </a:ext>
            </a:extLst>
          </p:cNvPr>
          <p:cNvSpPr txBox="1"/>
          <p:nvPr/>
        </p:nvSpPr>
        <p:spPr>
          <a:xfrm>
            <a:off x="757646" y="2906722"/>
            <a:ext cx="59165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b="1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―――――――――――――――――</a:t>
            </a:r>
            <a:r>
              <a:rPr kumimoji="1" lang="ja-JP" altLang="en-US" sz="1000" b="1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準備するもの</a:t>
            </a:r>
            <a:r>
              <a:rPr kumimoji="1" lang="en-US" altLang="ja-JP" sz="1000" b="1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―――――――――――――――――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FA30C525-AFDD-FCF3-CC61-2629B92D8F84}"/>
              </a:ext>
            </a:extLst>
          </p:cNvPr>
          <p:cNvGrpSpPr/>
          <p:nvPr/>
        </p:nvGrpSpPr>
        <p:grpSpPr>
          <a:xfrm>
            <a:off x="655080" y="6349820"/>
            <a:ext cx="5997793" cy="3798405"/>
            <a:chOff x="2958636" y="6260272"/>
            <a:chExt cx="5997793" cy="3798405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BF952625-E63F-3E65-4F94-9A6A97C64943}"/>
                </a:ext>
              </a:extLst>
            </p:cNvPr>
            <p:cNvGrpSpPr/>
            <p:nvPr/>
          </p:nvGrpSpPr>
          <p:grpSpPr>
            <a:xfrm>
              <a:off x="2958636" y="6260272"/>
              <a:ext cx="5997793" cy="3798405"/>
              <a:chOff x="655080" y="6309530"/>
              <a:chExt cx="5997793" cy="3798405"/>
            </a:xfrm>
          </p:grpSpPr>
          <p:pic>
            <p:nvPicPr>
              <p:cNvPr id="7" name="図 6" descr="グラフィカル ユーザー インターフェイス, アプリケーション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5A9EB663-E274-1640-860B-B65B73607E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2344" b="-1569"/>
              <a:stretch>
                <a:fillRect/>
              </a:stretch>
            </p:blipFill>
            <p:spPr>
              <a:xfrm>
                <a:off x="655080" y="6309530"/>
                <a:ext cx="5997793" cy="3798405"/>
              </a:xfrm>
              <a:prstGeom prst="rect">
                <a:avLst/>
              </a:prstGeom>
            </p:spPr>
          </p:pic>
          <p:sp>
            <p:nvSpPr>
              <p:cNvPr id="12" name="フローチャート: 端子 11">
                <a:extLst>
                  <a:ext uri="{FF2B5EF4-FFF2-40B4-BE49-F238E27FC236}">
                    <a16:creationId xmlns:a16="http://schemas.microsoft.com/office/drawing/2014/main" id="{B56DDF35-9A0F-0654-B422-21426206B3F4}"/>
                  </a:ext>
                </a:extLst>
              </p:cNvPr>
              <p:cNvSpPr/>
              <p:nvPr/>
            </p:nvSpPr>
            <p:spPr>
              <a:xfrm>
                <a:off x="2350115" y="7090709"/>
                <a:ext cx="584357" cy="198120"/>
              </a:xfrm>
              <a:prstGeom prst="flowChartTerminator">
                <a:avLst/>
              </a:prstGeom>
              <a:noFill/>
              <a:ln w="254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sz="900">
                    <a:solidFill>
                      <a:srgbClr val="628988"/>
                    </a:solidFill>
                  </a:rPr>
                  <a:t>iPhone</a:t>
                </a:r>
                <a:endParaRPr kumimoji="1" lang="ja-JP" altLang="en-US" sz="900">
                  <a:solidFill>
                    <a:srgbClr val="628988"/>
                  </a:solidFill>
                </a:endParaRPr>
              </a:p>
            </p:txBody>
          </p:sp>
          <p:sp>
            <p:nvSpPr>
              <p:cNvPr id="14" name="フローチャート: 端子 13">
                <a:extLst>
                  <a:ext uri="{FF2B5EF4-FFF2-40B4-BE49-F238E27FC236}">
                    <a16:creationId xmlns:a16="http://schemas.microsoft.com/office/drawing/2014/main" id="{6E00FC2F-96F4-4927-8C68-C6E78FF82DC9}"/>
                  </a:ext>
                </a:extLst>
              </p:cNvPr>
              <p:cNvSpPr/>
              <p:nvPr/>
            </p:nvSpPr>
            <p:spPr>
              <a:xfrm>
                <a:off x="2350114" y="9226444"/>
                <a:ext cx="584357" cy="198120"/>
              </a:xfrm>
              <a:prstGeom prst="flowChartTerminator">
                <a:avLst/>
              </a:prstGeom>
              <a:noFill/>
              <a:ln w="25400">
                <a:solidFill>
                  <a:srgbClr val="FF99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sz="800">
                    <a:solidFill>
                      <a:srgbClr val="628988"/>
                    </a:solidFill>
                  </a:rPr>
                  <a:t>Android</a:t>
                </a:r>
                <a:endParaRPr kumimoji="1" lang="ja-JP" altLang="en-US" sz="800">
                  <a:solidFill>
                    <a:srgbClr val="628988"/>
                  </a:solidFill>
                </a:endParaRPr>
              </a:p>
            </p:txBody>
          </p:sp>
          <p:pic>
            <p:nvPicPr>
              <p:cNvPr id="17" name="図 16" descr="四角形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B690DCCD-235F-133A-80B3-16E3A4864A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1746" y="8432006"/>
                <a:ext cx="263965" cy="188916"/>
              </a:xfrm>
              <a:prstGeom prst="rect">
                <a:avLst/>
              </a:prstGeom>
            </p:spPr>
          </p:pic>
        </p:grpSp>
        <p:sp>
          <p:nvSpPr>
            <p:cNvPr id="10" name="フローチャート: 端子 9">
              <a:extLst>
                <a:ext uri="{FF2B5EF4-FFF2-40B4-BE49-F238E27FC236}">
                  <a16:creationId xmlns:a16="http://schemas.microsoft.com/office/drawing/2014/main" id="{DB7D2C6B-455B-8FF5-4D81-567E110CE0C3}"/>
                </a:ext>
              </a:extLst>
            </p:cNvPr>
            <p:cNvSpPr/>
            <p:nvPr/>
          </p:nvSpPr>
          <p:spPr>
            <a:xfrm>
              <a:off x="4468966" y="8628965"/>
              <a:ext cx="252000" cy="108000"/>
            </a:xfrm>
            <a:prstGeom prst="flowChartTerminator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フローチャート: 端子 10">
              <a:extLst>
                <a:ext uri="{FF2B5EF4-FFF2-40B4-BE49-F238E27FC236}">
                  <a16:creationId xmlns:a16="http://schemas.microsoft.com/office/drawing/2014/main" id="{3A061414-9B6B-742D-9925-0B6E18B59A94}"/>
                </a:ext>
              </a:extLst>
            </p:cNvPr>
            <p:cNvSpPr/>
            <p:nvPr/>
          </p:nvSpPr>
          <p:spPr>
            <a:xfrm>
              <a:off x="4762971" y="8628965"/>
              <a:ext cx="252000" cy="108000"/>
            </a:xfrm>
            <a:prstGeom prst="flowChartTerminator">
              <a:avLst/>
            </a:prstGeom>
            <a:noFill/>
            <a:ln w="25400">
              <a:solidFill>
                <a:srgbClr val="FF99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3" name="フリーフォーム: 図形 42">
            <a:extLst>
              <a:ext uri="{FF2B5EF4-FFF2-40B4-BE49-F238E27FC236}">
                <a16:creationId xmlns:a16="http://schemas.microsoft.com/office/drawing/2014/main" id="{79D9413C-639E-CCE2-D6CA-434A9E2B41A0}"/>
              </a:ext>
            </a:extLst>
          </p:cNvPr>
          <p:cNvSpPr/>
          <p:nvPr/>
        </p:nvSpPr>
        <p:spPr>
          <a:xfrm>
            <a:off x="4841837" y="-39188"/>
            <a:ext cx="2049527" cy="905808"/>
          </a:xfrm>
          <a:custGeom>
            <a:avLst/>
            <a:gdLst>
              <a:gd name="connsiteX0" fmla="*/ 13951 w 2223176"/>
              <a:gd name="connsiteY0" fmla="*/ 0 h 978852"/>
              <a:gd name="connsiteX1" fmla="*/ 2223176 w 2223176"/>
              <a:gd name="connsiteY1" fmla="*/ 0 h 978852"/>
              <a:gd name="connsiteX2" fmla="*/ 2223176 w 2223176"/>
              <a:gd name="connsiteY2" fmla="*/ 733174 h 978852"/>
              <a:gd name="connsiteX3" fmla="*/ 2140072 w 2223176"/>
              <a:gd name="connsiteY3" fmla="*/ 782760 h 978852"/>
              <a:gd name="connsiteX4" fmla="*/ 1308038 w 2223176"/>
              <a:gd name="connsiteY4" fmla="*/ 978852 h 978852"/>
              <a:gd name="connsiteX5" fmla="*/ 0 w 2223176"/>
              <a:gd name="connsiteY5" fmla="*/ 120120 h 978852"/>
              <a:gd name="connsiteX6" fmla="*/ 5181 w 2223176"/>
              <a:gd name="connsiteY6" fmla="*/ 43165 h 978852"/>
              <a:gd name="connsiteX7" fmla="*/ 13951 w 2223176"/>
              <a:gd name="connsiteY7" fmla="*/ 0 h 978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3176" h="978852">
                <a:moveTo>
                  <a:pt x="13951" y="0"/>
                </a:moveTo>
                <a:lnTo>
                  <a:pt x="2223176" y="0"/>
                </a:lnTo>
                <a:lnTo>
                  <a:pt x="2223176" y="733174"/>
                </a:lnTo>
                <a:lnTo>
                  <a:pt x="2140072" y="782760"/>
                </a:lnTo>
                <a:cubicBezTo>
                  <a:pt x="1913967" y="905262"/>
                  <a:pt x="1624093" y="978852"/>
                  <a:pt x="1308038" y="978852"/>
                </a:cubicBezTo>
                <a:cubicBezTo>
                  <a:pt x="585629" y="978852"/>
                  <a:pt x="0" y="594384"/>
                  <a:pt x="0" y="120120"/>
                </a:cubicBezTo>
                <a:cubicBezTo>
                  <a:pt x="0" y="94184"/>
                  <a:pt x="1752" y="68516"/>
                  <a:pt x="5181" y="43165"/>
                </a:cubicBezTo>
                <a:lnTo>
                  <a:pt x="13951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accent1">
                <a:shade val="15000"/>
              </a:schemeClr>
            </a:solidFill>
            <a:prstDash val="lgDashDot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B1D253B-B36B-42BC-4E3C-0860EE8FF6CE}"/>
              </a:ext>
            </a:extLst>
          </p:cNvPr>
          <p:cNvSpPr txBox="1"/>
          <p:nvPr/>
        </p:nvSpPr>
        <p:spPr>
          <a:xfrm>
            <a:off x="4792155" y="37146"/>
            <a:ext cx="2361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/>
              </a:rPr>
              <a:t>２０２５年９月中旬</a:t>
            </a:r>
            <a:r>
              <a:rPr kumimoji="1" lang="ja-JP" altLang="en-US" sz="1000" b="1" dirty="0">
                <a:solidFill>
                  <a:schemeClr val="tx2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/>
              </a:rPr>
              <a:t>より</a:t>
            </a:r>
            <a:r>
              <a:rPr lang="ja-JP" altLang="en-US" sz="1000" b="1" dirty="0">
                <a:solidFill>
                  <a:schemeClr val="tx2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/>
              </a:rPr>
              <a:t>、</a:t>
            </a:r>
            <a:endParaRPr lang="en-US" altLang="ja-JP" sz="12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ja-JP" altLang="en-US" sz="1200" b="1" dirty="0">
                <a:solidFill>
                  <a:schemeClr val="tx2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/>
              </a:rPr>
              <a:t>全国の医療機関・薬局で</a:t>
            </a:r>
          </a:p>
          <a:p>
            <a:pPr algn="ctr"/>
            <a:r>
              <a:rPr lang="ja-JP" altLang="en-US" sz="1200" b="1" dirty="0">
                <a:solidFill>
                  <a:schemeClr val="tx2">
                    <a:lumMod val="75000"/>
                  </a:schemeClr>
                </a:solidFill>
                <a:ea typeface="BIZ UDPゴシック"/>
                <a:cs typeface="Calibri"/>
              </a:rPr>
              <a:t>運用が始まっています</a:t>
            </a:r>
          </a:p>
        </p:txBody>
      </p:sp>
    </p:spTree>
    <p:extLst>
      <p:ext uri="{BB962C8B-B14F-4D97-AF65-F5344CB8AC3E}">
        <p14:creationId xmlns:p14="http://schemas.microsoft.com/office/powerpoint/2010/main" val="3782866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104D6-A768-F5FD-D72D-50C69FCD0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CC45F239-DAFB-F262-AF8B-F56622FC50D1}"/>
              </a:ext>
            </a:extLst>
          </p:cNvPr>
          <p:cNvSpPr/>
          <p:nvPr/>
        </p:nvSpPr>
        <p:spPr>
          <a:xfrm>
            <a:off x="5159" y="4015"/>
            <a:ext cx="6858000" cy="9379280"/>
          </a:xfrm>
          <a:prstGeom prst="rect">
            <a:avLst/>
          </a:prstGeom>
          <a:solidFill>
            <a:schemeClr val="accent4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94D7EEF-E2DA-9C99-908C-28A5B7BDDC0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399" y="9495231"/>
            <a:ext cx="1874982" cy="3590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5AE55CA-1B7E-451B-3EE5-A70C83C200F0}"/>
              </a:ext>
            </a:extLst>
          </p:cNvPr>
          <p:cNvSpPr txBox="1"/>
          <p:nvPr/>
        </p:nvSpPr>
        <p:spPr>
          <a:xfrm>
            <a:off x="626492" y="9594511"/>
            <a:ext cx="277765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ja-JP" altLang="en-US" b="1" spc="-30" baseline="300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〇〇〇〇健康保険組合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0AFD0DC-8F9A-CD88-53DC-49C52921F711}"/>
              </a:ext>
            </a:extLst>
          </p:cNvPr>
          <p:cNvSpPr txBox="1"/>
          <p:nvPr/>
        </p:nvSpPr>
        <p:spPr>
          <a:xfrm>
            <a:off x="979868" y="6327857"/>
            <a:ext cx="55692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マイナンバーカードやマイナンバーカードの電子証明書が失効したとき、有効期限が切れたときは、スマートフォンのマイナ保険証は利用できますか。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32ADDDD-CE49-D46A-1136-066EACE02C2D}"/>
              </a:ext>
            </a:extLst>
          </p:cNvPr>
          <p:cNvSpPr txBox="1"/>
          <p:nvPr/>
        </p:nvSpPr>
        <p:spPr>
          <a:xfrm>
            <a:off x="979890" y="6813416"/>
            <a:ext cx="57359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ナンバーカードや電子証明書が失効したとき、有効期限が切れたときは、スマートフォンのマイナンバーカードも連動して失効するため、スマートフォンのマイナ保険証を利用することはできません。（猶予期間はありません）</a:t>
            </a:r>
          </a:p>
          <a:p>
            <a:r>
              <a:rPr kumimoji="1" lang="ja-JP" altLang="en-US" sz="10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市区町村窓口でマイナンバーカードや電子証明書を更新した後、マイナポータルからスマートフォンでマイナンバーカードを利用するための手続を行ってください。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2F50F28-4FEE-7466-47FC-F53EE1A845E7}"/>
              </a:ext>
            </a:extLst>
          </p:cNvPr>
          <p:cNvSpPr txBox="1"/>
          <p:nvPr/>
        </p:nvSpPr>
        <p:spPr>
          <a:xfrm>
            <a:off x="979868" y="7805322"/>
            <a:ext cx="56045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子どものマイナンバーカード（マイナ保険証）を親のスマートフォンに追加することは</a:t>
            </a:r>
            <a:endParaRPr kumimoji="1" lang="en-US" altLang="ja-JP" sz="1100" b="1">
              <a:solidFill>
                <a:schemeClr val="accent5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100" b="1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できますか。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DA5F075-7BFD-4499-C43A-6570FE9B0F4C}"/>
              </a:ext>
            </a:extLst>
          </p:cNvPr>
          <p:cNvSpPr txBox="1"/>
          <p:nvPr/>
        </p:nvSpPr>
        <p:spPr>
          <a:xfrm>
            <a:off x="989871" y="8363608"/>
            <a:ext cx="5435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１台のスマートフォンにつきひとりのマイナンバーカードしか追加できません。</a:t>
            </a:r>
          </a:p>
          <a:p>
            <a:r>
              <a:rPr kumimoji="1" lang="ja-JP" altLang="en-US" sz="10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また、</a:t>
            </a:r>
            <a:r>
              <a:rPr kumimoji="1" lang="en-US" altLang="ja-JP" sz="10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</a:t>
            </a:r>
            <a:r>
              <a:rPr kumimoji="1" lang="ja-JP" altLang="en-US" sz="10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歳未満の方はスマートフォンのマイナンバーカードをご利用いただけません。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4699825-AB16-6C82-EC6A-BBE221E51FEA}"/>
              </a:ext>
            </a:extLst>
          </p:cNvPr>
          <p:cNvSpPr txBox="1"/>
          <p:nvPr/>
        </p:nvSpPr>
        <p:spPr>
          <a:xfrm>
            <a:off x="981032" y="5837718"/>
            <a:ext cx="5801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スマートフォンにマイナンバーカードを追加しても、実物のマイナンバーカードは引き続きご利用いただくことが可能です。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794F8E82-863D-4149-1773-6DA263F396C8}"/>
              </a:ext>
            </a:extLst>
          </p:cNvPr>
          <p:cNvSpPr/>
          <p:nvPr/>
        </p:nvSpPr>
        <p:spPr>
          <a:xfrm>
            <a:off x="-885" y="4266424"/>
            <a:ext cx="6858000" cy="298155"/>
          </a:xfrm>
          <a:prstGeom prst="rect">
            <a:avLst/>
          </a:prstGeom>
          <a:solidFill>
            <a:schemeClr val="accent2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400" b="1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Q&amp;A</a:t>
            </a:r>
            <a:endParaRPr kumimoji="1" lang="ja-JP" altLang="en-US" sz="1400" b="1">
              <a:solidFill>
                <a:schemeClr val="accent5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34" name="テキスト ボックス 233">
            <a:extLst>
              <a:ext uri="{FF2B5EF4-FFF2-40B4-BE49-F238E27FC236}">
                <a16:creationId xmlns:a16="http://schemas.microsoft.com/office/drawing/2014/main" id="{9D5EFE55-E84A-6825-2307-F9EFC25D9417}"/>
              </a:ext>
            </a:extLst>
          </p:cNvPr>
          <p:cNvSpPr txBox="1"/>
          <p:nvPr/>
        </p:nvSpPr>
        <p:spPr>
          <a:xfrm>
            <a:off x="979868" y="5342590"/>
            <a:ext cx="58029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スマートフォンのマイナンバーカードを追加すると、実物のマイナンバーカードは利用できなくなるのでしょうか。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15A976F1-346F-CEC1-DA4E-99CF46B323AC}"/>
              </a:ext>
            </a:extLst>
          </p:cNvPr>
          <p:cNvGrpSpPr/>
          <p:nvPr/>
        </p:nvGrpSpPr>
        <p:grpSpPr>
          <a:xfrm>
            <a:off x="191189" y="5492794"/>
            <a:ext cx="6524651" cy="297202"/>
            <a:chOff x="189759" y="1681212"/>
            <a:chExt cx="6524651" cy="297202"/>
          </a:xfrm>
        </p:grpSpPr>
        <p:cxnSp>
          <p:nvCxnSpPr>
            <p:cNvPr id="239" name="直線コネクタ 238">
              <a:extLst>
                <a:ext uri="{FF2B5EF4-FFF2-40B4-BE49-F238E27FC236}">
                  <a16:creationId xmlns:a16="http://schemas.microsoft.com/office/drawing/2014/main" id="{BC61659C-5E65-E8AC-0CCC-7616127F53E5}"/>
                </a:ext>
              </a:extLst>
            </p:cNvPr>
            <p:cNvCxnSpPr/>
            <p:nvPr/>
          </p:nvCxnSpPr>
          <p:spPr>
            <a:xfrm>
              <a:off x="189759" y="1978414"/>
              <a:ext cx="6524651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6989AED3-8349-6997-7C32-8481B4DE38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9759" y="1681212"/>
              <a:ext cx="169251" cy="297202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8" name="グループ化 227">
            <a:extLst>
              <a:ext uri="{FF2B5EF4-FFF2-40B4-BE49-F238E27FC236}">
                <a16:creationId xmlns:a16="http://schemas.microsoft.com/office/drawing/2014/main" id="{00D27C5A-4D01-4E06-BEAE-0B107F106839}"/>
              </a:ext>
            </a:extLst>
          </p:cNvPr>
          <p:cNvGrpSpPr/>
          <p:nvPr/>
        </p:nvGrpSpPr>
        <p:grpSpPr>
          <a:xfrm>
            <a:off x="191189" y="6500457"/>
            <a:ext cx="6524651" cy="297202"/>
            <a:chOff x="189759" y="1681212"/>
            <a:chExt cx="6524651" cy="297202"/>
          </a:xfrm>
        </p:grpSpPr>
        <p:cxnSp>
          <p:nvCxnSpPr>
            <p:cNvPr id="229" name="直線コネクタ 228">
              <a:extLst>
                <a:ext uri="{FF2B5EF4-FFF2-40B4-BE49-F238E27FC236}">
                  <a16:creationId xmlns:a16="http://schemas.microsoft.com/office/drawing/2014/main" id="{952C8D79-4C5D-34DB-F851-1B10D0141111}"/>
                </a:ext>
              </a:extLst>
            </p:cNvPr>
            <p:cNvCxnSpPr/>
            <p:nvPr/>
          </p:nvCxnSpPr>
          <p:spPr>
            <a:xfrm>
              <a:off x="189759" y="1978414"/>
              <a:ext cx="6524651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直線コネクタ 229">
              <a:extLst>
                <a:ext uri="{FF2B5EF4-FFF2-40B4-BE49-F238E27FC236}">
                  <a16:creationId xmlns:a16="http://schemas.microsoft.com/office/drawing/2014/main" id="{9CD6D57C-129D-6DE1-61C6-BDDC192291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9759" y="1681212"/>
              <a:ext cx="169251" cy="297202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グループ化 230">
            <a:extLst>
              <a:ext uri="{FF2B5EF4-FFF2-40B4-BE49-F238E27FC236}">
                <a16:creationId xmlns:a16="http://schemas.microsoft.com/office/drawing/2014/main" id="{19247956-9F90-2041-DCC4-18A99289DB9A}"/>
              </a:ext>
            </a:extLst>
          </p:cNvPr>
          <p:cNvGrpSpPr/>
          <p:nvPr/>
        </p:nvGrpSpPr>
        <p:grpSpPr>
          <a:xfrm>
            <a:off x="191188" y="8001375"/>
            <a:ext cx="6524651" cy="297202"/>
            <a:chOff x="189759" y="1681212"/>
            <a:chExt cx="6524651" cy="297202"/>
          </a:xfrm>
        </p:grpSpPr>
        <p:cxnSp>
          <p:nvCxnSpPr>
            <p:cNvPr id="232" name="直線コネクタ 231">
              <a:extLst>
                <a:ext uri="{FF2B5EF4-FFF2-40B4-BE49-F238E27FC236}">
                  <a16:creationId xmlns:a16="http://schemas.microsoft.com/office/drawing/2014/main" id="{3877C253-93D5-A640-A4A8-68317D165A1B}"/>
                </a:ext>
              </a:extLst>
            </p:cNvPr>
            <p:cNvCxnSpPr/>
            <p:nvPr/>
          </p:nvCxnSpPr>
          <p:spPr>
            <a:xfrm>
              <a:off x="189759" y="1978414"/>
              <a:ext cx="6524651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直線コネクタ 232">
              <a:extLst>
                <a:ext uri="{FF2B5EF4-FFF2-40B4-BE49-F238E27FC236}">
                  <a16:creationId xmlns:a16="http://schemas.microsoft.com/office/drawing/2014/main" id="{C41436FE-BDD4-121A-9AC8-52A8ECB7D3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9759" y="1681212"/>
              <a:ext cx="169251" cy="297202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00CABB8-A1B3-CC36-3790-075861C1A8AB}"/>
              </a:ext>
            </a:extLst>
          </p:cNvPr>
          <p:cNvSpPr txBox="1"/>
          <p:nvPr/>
        </p:nvSpPr>
        <p:spPr>
          <a:xfrm>
            <a:off x="979868" y="4982526"/>
            <a:ext cx="59370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医療機関・薬局の受付のステッカーや厚生労働省</a:t>
            </a:r>
            <a:r>
              <a:rPr kumimoji="1" lang="en-US" altLang="ja-JP" sz="10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HP</a:t>
            </a:r>
            <a:r>
              <a:rPr kumimoji="1" lang="ja-JP" altLang="en-US" sz="10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などでご確認いただけます。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35109F7-8F7B-BCA6-F279-D6C2663EC30D}"/>
              </a:ext>
            </a:extLst>
          </p:cNvPr>
          <p:cNvSpPr txBox="1"/>
          <p:nvPr/>
        </p:nvSpPr>
        <p:spPr>
          <a:xfrm>
            <a:off x="979868" y="4618898"/>
            <a:ext cx="58029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スマホでの受付に対応している医療機関・薬局は、どのように確認すればよいですか。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41990C7-DA2E-EDF1-C651-C25E065E73A7}"/>
              </a:ext>
            </a:extLst>
          </p:cNvPr>
          <p:cNvSpPr/>
          <p:nvPr/>
        </p:nvSpPr>
        <p:spPr>
          <a:xfrm>
            <a:off x="433504" y="4656428"/>
            <a:ext cx="453147" cy="216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/>
              <a:t>Q</a:t>
            </a:r>
            <a:endParaRPr kumimoji="1" lang="ja-JP" altLang="en-US" sz="140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847782C-189E-5483-E53B-71E5F80134AC}"/>
              </a:ext>
            </a:extLst>
          </p:cNvPr>
          <p:cNvSpPr/>
          <p:nvPr/>
        </p:nvSpPr>
        <p:spPr>
          <a:xfrm>
            <a:off x="433504" y="5036537"/>
            <a:ext cx="453147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>
                <a:solidFill>
                  <a:schemeClr val="accent5">
                    <a:lumMod val="50000"/>
                  </a:schemeClr>
                </a:solidFill>
              </a:rPr>
              <a:t>A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15DDE9F4-1E4D-3F30-39DF-DB4DBCA60768}"/>
              </a:ext>
            </a:extLst>
          </p:cNvPr>
          <p:cNvGrpSpPr/>
          <p:nvPr/>
        </p:nvGrpSpPr>
        <p:grpSpPr>
          <a:xfrm>
            <a:off x="191190" y="4631187"/>
            <a:ext cx="6524651" cy="297202"/>
            <a:chOff x="189759" y="1681212"/>
            <a:chExt cx="6524651" cy="297202"/>
          </a:xfrm>
        </p:grpSpPr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F62064F4-B541-D259-A8FF-2EA441136A96}"/>
                </a:ext>
              </a:extLst>
            </p:cNvPr>
            <p:cNvCxnSpPr/>
            <p:nvPr/>
          </p:nvCxnSpPr>
          <p:spPr>
            <a:xfrm>
              <a:off x="189759" y="1978414"/>
              <a:ext cx="6524651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直線コネクタ 223">
              <a:extLst>
                <a:ext uri="{FF2B5EF4-FFF2-40B4-BE49-F238E27FC236}">
                  <a16:creationId xmlns:a16="http://schemas.microsoft.com/office/drawing/2014/main" id="{BFDBD472-2AE0-884C-1B94-1D9408F15A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9759" y="1681212"/>
              <a:ext cx="169251" cy="297202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3" name="正方形/長方形 242">
            <a:extLst>
              <a:ext uri="{FF2B5EF4-FFF2-40B4-BE49-F238E27FC236}">
                <a16:creationId xmlns:a16="http://schemas.microsoft.com/office/drawing/2014/main" id="{BA5AB0C0-4A04-B57E-A452-97A40F3DB999}"/>
              </a:ext>
            </a:extLst>
          </p:cNvPr>
          <p:cNvSpPr/>
          <p:nvPr/>
        </p:nvSpPr>
        <p:spPr>
          <a:xfrm>
            <a:off x="0" y="50550"/>
            <a:ext cx="6858000" cy="298155"/>
          </a:xfrm>
          <a:prstGeom prst="rect">
            <a:avLst/>
          </a:prstGeom>
          <a:solidFill>
            <a:schemeClr val="accent2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400" b="1" dirty="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/>
              </a:rPr>
              <a:t>医療機関・薬局でスマートフォンによる受付ができなかった場合</a:t>
            </a:r>
          </a:p>
        </p:txBody>
      </p:sp>
      <p:sp>
        <p:nvSpPr>
          <p:cNvPr id="244" name="テキスト ボックス 243">
            <a:extLst>
              <a:ext uri="{FF2B5EF4-FFF2-40B4-BE49-F238E27FC236}">
                <a16:creationId xmlns:a16="http://schemas.microsoft.com/office/drawing/2014/main" id="{A52EA61C-EFAB-6E4D-77C2-3DBF14167550}"/>
              </a:ext>
            </a:extLst>
          </p:cNvPr>
          <p:cNvSpPr txBox="1"/>
          <p:nvPr/>
        </p:nvSpPr>
        <p:spPr>
          <a:xfrm>
            <a:off x="123923" y="435247"/>
            <a:ext cx="6804864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ja-JP" altLang="en-US" sz="1000" dirty="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/>
              </a:rPr>
              <a:t>何らかの事情でスマートフォンの読み取り</a:t>
            </a:r>
            <a:r>
              <a:rPr kumimoji="1" lang="ja-JP" altLang="en-US" sz="1000" dirty="0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/>
              </a:rPr>
              <a:t>による</a:t>
            </a:r>
            <a:r>
              <a:rPr kumimoji="1" lang="ja-JP" altLang="en-US" sz="1000" dirty="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/>
              </a:rPr>
              <a:t>受付ができなかった場合、スマートフォンでマイナポータルにログインし、表示された資格情報の画面を提示するなど以下①～③のいずれかの方法により受付することで自己負担分（３割分等）で</a:t>
            </a:r>
            <a:endParaRPr kumimoji="1" lang="en-US" altLang="ja-JP" sz="1000" dirty="0">
              <a:solidFill>
                <a:schemeClr val="accent5">
                  <a:lumMod val="50000"/>
                </a:schemeClr>
              </a:solidFill>
              <a:latin typeface="BIZ UDPゴシック" panose="020B0400000000000000" pitchFamily="50" charset="-128"/>
              <a:ea typeface="BIZ UDPゴシック"/>
            </a:endParaRPr>
          </a:p>
          <a:p>
            <a:r>
              <a:rPr kumimoji="1" lang="ja-JP" altLang="en-US" sz="1000" dirty="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/>
              </a:rPr>
              <a:t>受診が可能です。※</a:t>
            </a:r>
            <a:endParaRPr lang="en-US" altLang="ja-JP" sz="1000" dirty="0">
              <a:solidFill>
                <a:schemeClr val="accent5">
                  <a:lumMod val="50000"/>
                </a:schemeClr>
              </a:solidFill>
              <a:latin typeface="BIZ UDPゴシック" panose="020B0400000000000000" pitchFamily="50" charset="-128"/>
              <a:ea typeface="BIZ UDPゴシック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BE8F8C5-A851-88D7-DE3D-C48FFEC1E836}"/>
              </a:ext>
            </a:extLst>
          </p:cNvPr>
          <p:cNvSpPr/>
          <p:nvPr/>
        </p:nvSpPr>
        <p:spPr>
          <a:xfrm>
            <a:off x="433504" y="5469387"/>
            <a:ext cx="453147" cy="216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/>
              <a:t>Q</a:t>
            </a:r>
            <a:endParaRPr kumimoji="1" lang="ja-JP" altLang="en-US" sz="140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FEE7C56-67EF-F565-14D1-4527EDA1EFFB}"/>
              </a:ext>
            </a:extLst>
          </p:cNvPr>
          <p:cNvSpPr/>
          <p:nvPr/>
        </p:nvSpPr>
        <p:spPr>
          <a:xfrm>
            <a:off x="433504" y="5938396"/>
            <a:ext cx="453147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>
                <a:solidFill>
                  <a:schemeClr val="accent5">
                    <a:lumMod val="50000"/>
                  </a:schemeClr>
                </a:solidFill>
              </a:rPr>
              <a:t>A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C39EC4F3-06C6-3D3F-CDA5-353968DAADD4}"/>
              </a:ext>
            </a:extLst>
          </p:cNvPr>
          <p:cNvSpPr/>
          <p:nvPr/>
        </p:nvSpPr>
        <p:spPr>
          <a:xfrm>
            <a:off x="432636" y="6506851"/>
            <a:ext cx="453147" cy="216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/>
              <a:t>Q</a:t>
            </a:r>
            <a:endParaRPr kumimoji="1" lang="ja-JP" altLang="en-US" sz="140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69644CC8-F682-5D00-4B00-585E9FE8BD4F}"/>
              </a:ext>
            </a:extLst>
          </p:cNvPr>
          <p:cNvSpPr/>
          <p:nvPr/>
        </p:nvSpPr>
        <p:spPr>
          <a:xfrm>
            <a:off x="432636" y="7166360"/>
            <a:ext cx="453147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>
                <a:solidFill>
                  <a:schemeClr val="accent5">
                    <a:lumMod val="50000"/>
                  </a:schemeClr>
                </a:solidFill>
              </a:rPr>
              <a:t>A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47E649CD-7A2B-83CF-2C03-0FFB5898C8FF}"/>
              </a:ext>
            </a:extLst>
          </p:cNvPr>
          <p:cNvSpPr/>
          <p:nvPr/>
        </p:nvSpPr>
        <p:spPr>
          <a:xfrm>
            <a:off x="432636" y="7923654"/>
            <a:ext cx="453147" cy="216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/>
              <a:t>Q</a:t>
            </a:r>
            <a:endParaRPr kumimoji="1" lang="ja-JP" altLang="en-US" sz="1400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A06B6626-6324-A5C6-FD79-939F7C475095}"/>
              </a:ext>
            </a:extLst>
          </p:cNvPr>
          <p:cNvSpPr/>
          <p:nvPr/>
        </p:nvSpPr>
        <p:spPr>
          <a:xfrm>
            <a:off x="432636" y="8430763"/>
            <a:ext cx="453147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>
                <a:solidFill>
                  <a:schemeClr val="accent5">
                    <a:lumMod val="50000"/>
                  </a:schemeClr>
                </a:solidFill>
              </a:rPr>
              <a:t>A</a:t>
            </a:r>
          </a:p>
        </p:txBody>
      </p:sp>
      <p:sp>
        <p:nvSpPr>
          <p:cNvPr id="225" name="フリーフォーム: 図形 224">
            <a:extLst>
              <a:ext uri="{FF2B5EF4-FFF2-40B4-BE49-F238E27FC236}">
                <a16:creationId xmlns:a16="http://schemas.microsoft.com/office/drawing/2014/main" id="{565ADCEF-26A8-97AB-41EE-57B55A1D4EF7}"/>
              </a:ext>
            </a:extLst>
          </p:cNvPr>
          <p:cNvSpPr/>
          <p:nvPr/>
        </p:nvSpPr>
        <p:spPr>
          <a:xfrm>
            <a:off x="1665670" y="8779606"/>
            <a:ext cx="3476955" cy="591577"/>
          </a:xfrm>
          <a:custGeom>
            <a:avLst/>
            <a:gdLst>
              <a:gd name="connsiteX0" fmla="*/ 48625 w 1054587"/>
              <a:gd name="connsiteY0" fmla="*/ 12540 h 1092705"/>
              <a:gd name="connsiteX1" fmla="*/ 1008554 w 1054587"/>
              <a:gd name="connsiteY1" fmla="*/ 12540 h 1092705"/>
              <a:gd name="connsiteX2" fmla="*/ 1044512 w 1054587"/>
              <a:gd name="connsiteY2" fmla="*/ 48498 h 1092705"/>
              <a:gd name="connsiteX3" fmla="*/ 1044512 w 1054587"/>
              <a:gd name="connsiteY3" fmla="*/ 1044385 h 1092705"/>
              <a:gd name="connsiteX4" fmla="*/ 1008554 w 1054587"/>
              <a:gd name="connsiteY4" fmla="*/ 1080343 h 1092705"/>
              <a:gd name="connsiteX5" fmla="*/ 48625 w 1054587"/>
              <a:gd name="connsiteY5" fmla="*/ 1080343 h 1092705"/>
              <a:gd name="connsiteX6" fmla="*/ 12540 w 1054587"/>
              <a:gd name="connsiteY6" fmla="*/ 1044258 h 1092705"/>
              <a:gd name="connsiteX7" fmla="*/ 12540 w 1054587"/>
              <a:gd name="connsiteY7" fmla="*/ 48498 h 1092705"/>
              <a:gd name="connsiteX8" fmla="*/ 48625 w 1054587"/>
              <a:gd name="connsiteY8" fmla="*/ 12540 h 1092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587" h="1092705">
                <a:moveTo>
                  <a:pt x="48625" y="12540"/>
                </a:moveTo>
                <a:lnTo>
                  <a:pt x="1008554" y="12540"/>
                </a:lnTo>
                <a:cubicBezTo>
                  <a:pt x="1028375" y="12540"/>
                  <a:pt x="1044512" y="28677"/>
                  <a:pt x="1044512" y="48498"/>
                </a:cubicBezTo>
                <a:lnTo>
                  <a:pt x="1044512" y="1044385"/>
                </a:lnTo>
                <a:cubicBezTo>
                  <a:pt x="1044512" y="1064206"/>
                  <a:pt x="1028375" y="1080343"/>
                  <a:pt x="1008554" y="1080343"/>
                </a:cubicBezTo>
                <a:lnTo>
                  <a:pt x="48625" y="1080343"/>
                </a:lnTo>
                <a:cubicBezTo>
                  <a:pt x="28804" y="1080343"/>
                  <a:pt x="12540" y="1064206"/>
                  <a:pt x="12540" y="1044258"/>
                </a:cubicBezTo>
                <a:lnTo>
                  <a:pt x="12540" y="48498"/>
                </a:lnTo>
                <a:cubicBezTo>
                  <a:pt x="12668" y="28677"/>
                  <a:pt x="28804" y="12540"/>
                  <a:pt x="48625" y="1254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  <a:alpha val="90000"/>
            </a:schemeClr>
          </a:solidFill>
          <a:ln w="1253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ja-JP" altLang="en-US" sz="9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厚生労働省　</a:t>
            </a:r>
            <a:r>
              <a:rPr lang="en-US" altLang="ja-JP" sz="9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HP</a:t>
            </a:r>
          </a:p>
          <a:p>
            <a:r>
              <a:rPr lang="ja-JP" altLang="en-US" sz="90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スマートフォンのマイナ保険証利用について</a:t>
            </a:r>
            <a:endParaRPr lang="en-US" altLang="ja-JP" sz="900">
              <a:solidFill>
                <a:schemeClr val="accent5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36" name="図 235">
            <a:extLst>
              <a:ext uri="{FF2B5EF4-FFF2-40B4-BE49-F238E27FC236}">
                <a16:creationId xmlns:a16="http://schemas.microsoft.com/office/drawing/2014/main" id="{38B8FBAF-1641-D63F-B24F-F09F98AA20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7686" y="8799036"/>
            <a:ext cx="595941" cy="559823"/>
          </a:xfrm>
          <a:prstGeom prst="rect">
            <a:avLst/>
          </a:prstGeom>
        </p:spPr>
      </p:pic>
      <p:grpSp>
        <p:nvGrpSpPr>
          <p:cNvPr id="249" name="グループ化 248">
            <a:extLst>
              <a:ext uri="{FF2B5EF4-FFF2-40B4-BE49-F238E27FC236}">
                <a16:creationId xmlns:a16="http://schemas.microsoft.com/office/drawing/2014/main" id="{087B436B-6037-EFCD-0E23-47896F313D3E}"/>
              </a:ext>
            </a:extLst>
          </p:cNvPr>
          <p:cNvGrpSpPr/>
          <p:nvPr/>
        </p:nvGrpSpPr>
        <p:grpSpPr>
          <a:xfrm>
            <a:off x="2716355" y="1117227"/>
            <a:ext cx="1620000" cy="2520000"/>
            <a:chOff x="2273311" y="1829706"/>
            <a:chExt cx="1309298" cy="2132654"/>
          </a:xfrm>
        </p:grpSpPr>
        <p:sp>
          <p:nvSpPr>
            <p:cNvPr id="240" name="フリーフォーム: 図形 239">
              <a:extLst>
                <a:ext uri="{FF2B5EF4-FFF2-40B4-BE49-F238E27FC236}">
                  <a16:creationId xmlns:a16="http://schemas.microsoft.com/office/drawing/2014/main" id="{B57DBF5B-26EF-E426-F2DC-BE768241F1AA}"/>
                </a:ext>
              </a:extLst>
            </p:cNvPr>
            <p:cNvSpPr/>
            <p:nvPr/>
          </p:nvSpPr>
          <p:spPr>
            <a:xfrm>
              <a:off x="2273311" y="1829706"/>
              <a:ext cx="1309298" cy="2132654"/>
            </a:xfrm>
            <a:custGeom>
              <a:avLst/>
              <a:gdLst>
                <a:gd name="connsiteX0" fmla="*/ 48625 w 1054587"/>
                <a:gd name="connsiteY0" fmla="*/ 12540 h 1092705"/>
                <a:gd name="connsiteX1" fmla="*/ 1008554 w 1054587"/>
                <a:gd name="connsiteY1" fmla="*/ 12540 h 1092705"/>
                <a:gd name="connsiteX2" fmla="*/ 1044512 w 1054587"/>
                <a:gd name="connsiteY2" fmla="*/ 48498 h 1092705"/>
                <a:gd name="connsiteX3" fmla="*/ 1044512 w 1054587"/>
                <a:gd name="connsiteY3" fmla="*/ 1044385 h 1092705"/>
                <a:gd name="connsiteX4" fmla="*/ 1008554 w 1054587"/>
                <a:gd name="connsiteY4" fmla="*/ 1080343 h 1092705"/>
                <a:gd name="connsiteX5" fmla="*/ 48625 w 1054587"/>
                <a:gd name="connsiteY5" fmla="*/ 1080343 h 1092705"/>
                <a:gd name="connsiteX6" fmla="*/ 12540 w 1054587"/>
                <a:gd name="connsiteY6" fmla="*/ 1044258 h 1092705"/>
                <a:gd name="connsiteX7" fmla="*/ 12540 w 1054587"/>
                <a:gd name="connsiteY7" fmla="*/ 48498 h 1092705"/>
                <a:gd name="connsiteX8" fmla="*/ 48625 w 1054587"/>
                <a:gd name="connsiteY8" fmla="*/ 12540 h 109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587" h="1092705">
                  <a:moveTo>
                    <a:pt x="48625" y="12540"/>
                  </a:moveTo>
                  <a:lnTo>
                    <a:pt x="1008554" y="12540"/>
                  </a:lnTo>
                  <a:cubicBezTo>
                    <a:pt x="1028375" y="12540"/>
                    <a:pt x="1044512" y="28677"/>
                    <a:pt x="1044512" y="48498"/>
                  </a:cubicBezTo>
                  <a:lnTo>
                    <a:pt x="1044512" y="1044385"/>
                  </a:lnTo>
                  <a:cubicBezTo>
                    <a:pt x="1044512" y="1064206"/>
                    <a:pt x="1028375" y="1080343"/>
                    <a:pt x="1008554" y="1080343"/>
                  </a:cubicBezTo>
                  <a:lnTo>
                    <a:pt x="48625" y="1080343"/>
                  </a:lnTo>
                  <a:cubicBezTo>
                    <a:pt x="28804" y="1080343"/>
                    <a:pt x="12540" y="1064206"/>
                    <a:pt x="12540" y="1044258"/>
                  </a:cubicBezTo>
                  <a:lnTo>
                    <a:pt x="12540" y="48498"/>
                  </a:lnTo>
                  <a:cubicBezTo>
                    <a:pt x="12668" y="28677"/>
                    <a:pt x="28804" y="12540"/>
                    <a:pt x="48625" y="1254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  <a:alpha val="90000"/>
              </a:schemeClr>
            </a:solidFill>
            <a:ln w="12535" cap="flat">
              <a:noFill/>
              <a:prstDash val="solid"/>
              <a:miter/>
            </a:ln>
          </p:spPr>
          <p:txBody>
            <a:bodyPr rtlCol="0" anchor="t"/>
            <a:lstStyle/>
            <a:p>
              <a:pPr algn="ctr"/>
              <a:r>
                <a:rPr lang="ja-JP" altLang="en-US" sz="900" b="1">
                  <a:solidFill>
                    <a:schemeClr val="accent5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資格情報のお知らせ</a:t>
              </a:r>
              <a:endParaRPr lang="en-US" altLang="ja-JP" sz="900" b="1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grpSp>
          <p:nvGrpSpPr>
            <p:cNvPr id="248" name="グループ化 247">
              <a:extLst>
                <a:ext uri="{FF2B5EF4-FFF2-40B4-BE49-F238E27FC236}">
                  <a16:creationId xmlns:a16="http://schemas.microsoft.com/office/drawing/2014/main" id="{2EC01622-48EB-9C74-9561-CC31345BAFD6}"/>
                </a:ext>
              </a:extLst>
            </p:cNvPr>
            <p:cNvGrpSpPr/>
            <p:nvPr/>
          </p:nvGrpSpPr>
          <p:grpSpPr>
            <a:xfrm>
              <a:off x="2460148" y="2075517"/>
              <a:ext cx="961098" cy="1707577"/>
              <a:chOff x="2437118" y="2074992"/>
              <a:chExt cx="961098" cy="1707577"/>
            </a:xfrm>
          </p:grpSpPr>
          <p:pic>
            <p:nvPicPr>
              <p:cNvPr id="28" name="図 27">
                <a:extLst>
                  <a:ext uri="{FF2B5EF4-FFF2-40B4-BE49-F238E27FC236}">
                    <a16:creationId xmlns:a16="http://schemas.microsoft.com/office/drawing/2014/main" id="{B12D1196-43AB-6F02-21FB-6EE47719EB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37118" y="3128488"/>
                <a:ext cx="961098" cy="654081"/>
              </a:xfrm>
              <a:prstGeom prst="rect">
                <a:avLst/>
              </a:prstGeom>
            </p:spPr>
          </p:pic>
          <p:pic>
            <p:nvPicPr>
              <p:cNvPr id="237" name="図 236">
                <a:extLst>
                  <a:ext uri="{FF2B5EF4-FFF2-40B4-BE49-F238E27FC236}">
                    <a16:creationId xmlns:a16="http://schemas.microsoft.com/office/drawing/2014/main" id="{6BA0C97E-9380-25DB-84EA-1506B7E2B1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37314" y="2074992"/>
                <a:ext cx="958166" cy="737051"/>
              </a:xfrm>
              <a:prstGeom prst="rect">
                <a:avLst/>
              </a:prstGeom>
            </p:spPr>
          </p:pic>
          <p:sp>
            <p:nvSpPr>
              <p:cNvPr id="246" name="テキスト ボックス 245">
                <a:extLst>
                  <a:ext uri="{FF2B5EF4-FFF2-40B4-BE49-F238E27FC236}">
                    <a16:creationId xmlns:a16="http://schemas.microsoft.com/office/drawing/2014/main" id="{8962F482-FC8C-2653-A9B9-BDBE6EB37D2A}"/>
                  </a:ext>
                </a:extLst>
              </p:cNvPr>
              <p:cNvSpPr txBox="1"/>
              <p:nvPr/>
            </p:nvSpPr>
            <p:spPr>
              <a:xfrm>
                <a:off x="2765239" y="2878283"/>
                <a:ext cx="376338" cy="2502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5">
                        <a:lumMod val="50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＋</a:t>
                </a:r>
              </a:p>
            </p:txBody>
          </p:sp>
        </p:grpSp>
      </p:grpSp>
      <p:grpSp>
        <p:nvGrpSpPr>
          <p:cNvPr id="255" name="グループ化 254">
            <a:extLst>
              <a:ext uri="{FF2B5EF4-FFF2-40B4-BE49-F238E27FC236}">
                <a16:creationId xmlns:a16="http://schemas.microsoft.com/office/drawing/2014/main" id="{AED8EE52-44B0-D6BA-22FB-F8061597A158}"/>
              </a:ext>
            </a:extLst>
          </p:cNvPr>
          <p:cNvGrpSpPr/>
          <p:nvPr/>
        </p:nvGrpSpPr>
        <p:grpSpPr>
          <a:xfrm>
            <a:off x="4866962" y="1127332"/>
            <a:ext cx="1620000" cy="2520000"/>
            <a:chOff x="4993533" y="1618849"/>
            <a:chExt cx="1659695" cy="2555725"/>
          </a:xfrm>
        </p:grpSpPr>
        <p:sp>
          <p:nvSpPr>
            <p:cNvPr id="241" name="フリーフォーム: 図形 240">
              <a:extLst>
                <a:ext uri="{FF2B5EF4-FFF2-40B4-BE49-F238E27FC236}">
                  <a16:creationId xmlns:a16="http://schemas.microsoft.com/office/drawing/2014/main" id="{53F05FAA-6068-6B56-BCCA-F14F9FDBDA39}"/>
                </a:ext>
              </a:extLst>
            </p:cNvPr>
            <p:cNvSpPr/>
            <p:nvPr/>
          </p:nvSpPr>
          <p:spPr>
            <a:xfrm>
              <a:off x="4993533" y="1618849"/>
              <a:ext cx="1659695" cy="2555725"/>
            </a:xfrm>
            <a:custGeom>
              <a:avLst/>
              <a:gdLst>
                <a:gd name="connsiteX0" fmla="*/ 48625 w 1054587"/>
                <a:gd name="connsiteY0" fmla="*/ 12540 h 1092705"/>
                <a:gd name="connsiteX1" fmla="*/ 1008554 w 1054587"/>
                <a:gd name="connsiteY1" fmla="*/ 12540 h 1092705"/>
                <a:gd name="connsiteX2" fmla="*/ 1044512 w 1054587"/>
                <a:gd name="connsiteY2" fmla="*/ 48498 h 1092705"/>
                <a:gd name="connsiteX3" fmla="*/ 1044512 w 1054587"/>
                <a:gd name="connsiteY3" fmla="*/ 1044385 h 1092705"/>
                <a:gd name="connsiteX4" fmla="*/ 1008554 w 1054587"/>
                <a:gd name="connsiteY4" fmla="*/ 1080343 h 1092705"/>
                <a:gd name="connsiteX5" fmla="*/ 48625 w 1054587"/>
                <a:gd name="connsiteY5" fmla="*/ 1080343 h 1092705"/>
                <a:gd name="connsiteX6" fmla="*/ 12540 w 1054587"/>
                <a:gd name="connsiteY6" fmla="*/ 1044258 h 1092705"/>
                <a:gd name="connsiteX7" fmla="*/ 12540 w 1054587"/>
                <a:gd name="connsiteY7" fmla="*/ 48498 h 1092705"/>
                <a:gd name="connsiteX8" fmla="*/ 48625 w 1054587"/>
                <a:gd name="connsiteY8" fmla="*/ 12540 h 109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587" h="1092705">
                  <a:moveTo>
                    <a:pt x="48625" y="12540"/>
                  </a:moveTo>
                  <a:lnTo>
                    <a:pt x="1008554" y="12540"/>
                  </a:lnTo>
                  <a:cubicBezTo>
                    <a:pt x="1028375" y="12540"/>
                    <a:pt x="1044512" y="28677"/>
                    <a:pt x="1044512" y="48498"/>
                  </a:cubicBezTo>
                  <a:lnTo>
                    <a:pt x="1044512" y="1044385"/>
                  </a:lnTo>
                  <a:cubicBezTo>
                    <a:pt x="1044512" y="1064206"/>
                    <a:pt x="1028375" y="1080343"/>
                    <a:pt x="1008554" y="1080343"/>
                  </a:cubicBezTo>
                  <a:lnTo>
                    <a:pt x="48625" y="1080343"/>
                  </a:lnTo>
                  <a:cubicBezTo>
                    <a:pt x="28804" y="1080343"/>
                    <a:pt x="12540" y="1064206"/>
                    <a:pt x="12540" y="1044258"/>
                  </a:cubicBezTo>
                  <a:lnTo>
                    <a:pt x="12540" y="48498"/>
                  </a:lnTo>
                  <a:cubicBezTo>
                    <a:pt x="12668" y="28677"/>
                    <a:pt x="28804" y="12540"/>
                    <a:pt x="48625" y="1254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  <a:alpha val="90000"/>
              </a:schemeClr>
            </a:solidFill>
            <a:ln w="12535" cap="flat">
              <a:noFill/>
              <a:prstDash val="solid"/>
              <a:miter/>
            </a:ln>
          </p:spPr>
          <p:txBody>
            <a:bodyPr rtlCol="0" anchor="t"/>
            <a:lstStyle/>
            <a:p>
              <a:pPr algn="ctr"/>
              <a:r>
                <a:rPr lang="ja-JP" altLang="en-US" sz="900" b="1">
                  <a:solidFill>
                    <a:schemeClr val="accent5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資格情報の提示ができない</a:t>
              </a:r>
              <a:endParaRPr lang="en-US" altLang="ja-JP" sz="900" b="1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900" b="1">
                  <a:solidFill>
                    <a:schemeClr val="accent5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初診の場合</a:t>
              </a:r>
              <a:endParaRPr lang="en-US" altLang="ja-JP" sz="900" b="1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97F4B45B-CDF9-7C67-ED07-DDB356A91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21516" y="1997469"/>
              <a:ext cx="851829" cy="1142961"/>
            </a:xfrm>
            <a:prstGeom prst="rect">
              <a:avLst/>
            </a:prstGeom>
          </p:spPr>
        </p:pic>
        <p:pic>
          <p:nvPicPr>
            <p:cNvPr id="242" name="図 241">
              <a:extLst>
                <a:ext uri="{FF2B5EF4-FFF2-40B4-BE49-F238E27FC236}">
                  <a16:creationId xmlns:a16="http://schemas.microsoft.com/office/drawing/2014/main" id="{C43A9829-E4C0-CF5A-86FF-AED9A8419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38001" y="3299353"/>
              <a:ext cx="861184" cy="586084"/>
            </a:xfrm>
            <a:prstGeom prst="rect">
              <a:avLst/>
            </a:prstGeom>
          </p:spPr>
        </p:pic>
        <p:sp>
          <p:nvSpPr>
            <p:cNvPr id="250" name="テキスト ボックス 249">
              <a:extLst>
                <a:ext uri="{FF2B5EF4-FFF2-40B4-BE49-F238E27FC236}">
                  <a16:creationId xmlns:a16="http://schemas.microsoft.com/office/drawing/2014/main" id="{04BE62FD-A273-B3A9-94F8-93BEE1562493}"/>
                </a:ext>
              </a:extLst>
            </p:cNvPr>
            <p:cNvSpPr txBox="1"/>
            <p:nvPr/>
          </p:nvSpPr>
          <p:spPr>
            <a:xfrm>
              <a:off x="5659261" y="3097149"/>
              <a:ext cx="376338" cy="250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5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＋</a:t>
              </a:r>
            </a:p>
          </p:txBody>
        </p:sp>
        <p:sp>
          <p:nvSpPr>
            <p:cNvPr id="254" name="テキスト ボックス 253">
              <a:extLst>
                <a:ext uri="{FF2B5EF4-FFF2-40B4-BE49-F238E27FC236}">
                  <a16:creationId xmlns:a16="http://schemas.microsoft.com/office/drawing/2014/main" id="{E46FB0DC-8B10-36E1-63A0-4EF6B6488FD9}"/>
                </a:ext>
              </a:extLst>
            </p:cNvPr>
            <p:cNvSpPr txBox="1"/>
            <p:nvPr/>
          </p:nvSpPr>
          <p:spPr>
            <a:xfrm>
              <a:off x="5393829" y="3876482"/>
              <a:ext cx="1031535" cy="250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5">
                      <a:lumMod val="50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（事後に確認）</a:t>
              </a:r>
            </a:p>
          </p:txBody>
        </p:sp>
      </p:grpSp>
      <p:sp>
        <p:nvSpPr>
          <p:cNvPr id="238" name="フリーフォーム: 図形 237">
            <a:extLst>
              <a:ext uri="{FF2B5EF4-FFF2-40B4-BE49-F238E27FC236}">
                <a16:creationId xmlns:a16="http://schemas.microsoft.com/office/drawing/2014/main" id="{FEB147AD-D920-C38F-EBEC-D18F4BA74535}"/>
              </a:ext>
            </a:extLst>
          </p:cNvPr>
          <p:cNvSpPr/>
          <p:nvPr/>
        </p:nvSpPr>
        <p:spPr>
          <a:xfrm>
            <a:off x="565749" y="1127332"/>
            <a:ext cx="1620000" cy="2520000"/>
          </a:xfrm>
          <a:custGeom>
            <a:avLst/>
            <a:gdLst>
              <a:gd name="connsiteX0" fmla="*/ 48625 w 1054587"/>
              <a:gd name="connsiteY0" fmla="*/ 12540 h 1092705"/>
              <a:gd name="connsiteX1" fmla="*/ 1008554 w 1054587"/>
              <a:gd name="connsiteY1" fmla="*/ 12540 h 1092705"/>
              <a:gd name="connsiteX2" fmla="*/ 1044512 w 1054587"/>
              <a:gd name="connsiteY2" fmla="*/ 48498 h 1092705"/>
              <a:gd name="connsiteX3" fmla="*/ 1044512 w 1054587"/>
              <a:gd name="connsiteY3" fmla="*/ 1044385 h 1092705"/>
              <a:gd name="connsiteX4" fmla="*/ 1008554 w 1054587"/>
              <a:gd name="connsiteY4" fmla="*/ 1080343 h 1092705"/>
              <a:gd name="connsiteX5" fmla="*/ 48625 w 1054587"/>
              <a:gd name="connsiteY5" fmla="*/ 1080343 h 1092705"/>
              <a:gd name="connsiteX6" fmla="*/ 12540 w 1054587"/>
              <a:gd name="connsiteY6" fmla="*/ 1044258 h 1092705"/>
              <a:gd name="connsiteX7" fmla="*/ 12540 w 1054587"/>
              <a:gd name="connsiteY7" fmla="*/ 48498 h 1092705"/>
              <a:gd name="connsiteX8" fmla="*/ 48625 w 1054587"/>
              <a:gd name="connsiteY8" fmla="*/ 12540 h 1092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587" h="1092705">
                <a:moveTo>
                  <a:pt x="48625" y="12540"/>
                </a:moveTo>
                <a:lnTo>
                  <a:pt x="1008554" y="12540"/>
                </a:lnTo>
                <a:cubicBezTo>
                  <a:pt x="1028375" y="12540"/>
                  <a:pt x="1044512" y="28677"/>
                  <a:pt x="1044512" y="48498"/>
                </a:cubicBezTo>
                <a:lnTo>
                  <a:pt x="1044512" y="1044385"/>
                </a:lnTo>
                <a:cubicBezTo>
                  <a:pt x="1044512" y="1064206"/>
                  <a:pt x="1028375" y="1080343"/>
                  <a:pt x="1008554" y="1080343"/>
                </a:cubicBezTo>
                <a:lnTo>
                  <a:pt x="48625" y="1080343"/>
                </a:lnTo>
                <a:cubicBezTo>
                  <a:pt x="28804" y="1080343"/>
                  <a:pt x="12540" y="1064206"/>
                  <a:pt x="12540" y="1044258"/>
                </a:cubicBezTo>
                <a:lnTo>
                  <a:pt x="12540" y="48498"/>
                </a:lnTo>
                <a:cubicBezTo>
                  <a:pt x="12668" y="28677"/>
                  <a:pt x="28804" y="12540"/>
                  <a:pt x="48625" y="1254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  <a:alpha val="90000"/>
            </a:schemeClr>
          </a:solidFill>
          <a:ln w="12535" cap="flat">
            <a:noFill/>
            <a:prstDash val="solid"/>
            <a:miter/>
          </a:ln>
        </p:spPr>
        <p:txBody>
          <a:bodyPr rtlCol="0" anchor="t"/>
          <a:lstStyle/>
          <a:p>
            <a:pPr algn="ctr"/>
            <a:r>
              <a:rPr lang="ja-JP" altLang="en-US" sz="900" b="1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マイナポータル画面</a:t>
            </a:r>
            <a:endParaRPr lang="en-US" altLang="ja-JP" sz="900" b="1">
              <a:solidFill>
                <a:schemeClr val="accent5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EC6FEC78-550E-5B9F-38C8-AC93C6D4F9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814" y="1938091"/>
            <a:ext cx="1123869" cy="162439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24DA72A-9765-60F8-BDFF-C6240EE72338}"/>
              </a:ext>
            </a:extLst>
          </p:cNvPr>
          <p:cNvSpPr txBox="1"/>
          <p:nvPr/>
        </p:nvSpPr>
        <p:spPr>
          <a:xfrm>
            <a:off x="242700" y="3746637"/>
            <a:ext cx="630607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ja-JP" sz="1000" dirty="0">
                <a:solidFill>
                  <a:schemeClr val="accent5">
                    <a:lumMod val="50000"/>
                  </a:schemeClr>
                </a:solidFill>
                <a:ea typeface="BIZ UDPゴシック"/>
              </a:rPr>
              <a:t>※</a:t>
            </a:r>
            <a:r>
              <a:rPr lang="ja-JP" altLang="en-US" sz="1000" dirty="0">
                <a:solidFill>
                  <a:schemeClr val="accent5">
                    <a:lumMod val="50000"/>
                  </a:schemeClr>
                </a:solidFill>
                <a:ea typeface="BIZ UDPゴシック"/>
              </a:rPr>
              <a:t>医療機関・薬局がスマートフォンの受付に対応していない場合は、実物のマイナンバーカードを提示することが　　　</a:t>
            </a:r>
            <a:endParaRPr lang="en-US" altLang="ja-JP" sz="1000" dirty="0">
              <a:solidFill>
                <a:schemeClr val="accent5">
                  <a:lumMod val="50000"/>
                </a:schemeClr>
              </a:solidFill>
              <a:ea typeface="BIZ UDPゴシック"/>
            </a:endParaRPr>
          </a:p>
          <a:p>
            <a:r>
              <a:rPr lang="ja-JP" altLang="en-US" sz="1000" dirty="0">
                <a:solidFill>
                  <a:schemeClr val="accent5">
                    <a:lumMod val="50000"/>
                  </a:schemeClr>
                </a:solidFill>
                <a:ea typeface="BIZ UDPゴシック"/>
              </a:rPr>
              <a:t>　 基本となりますが、➀の方法で受付けすることも可能です。</a:t>
            </a:r>
            <a:endParaRPr lang="ja-JP" altLang="en-US" sz="1000" dirty="0">
              <a:solidFill>
                <a:schemeClr val="accent5">
                  <a:lumMod val="50000"/>
                </a:schemeClr>
              </a:solidFill>
              <a:ea typeface="BIZ UDPゴシック"/>
              <a:cs typeface="Calibri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EEB8AD2-3C3E-BA97-00BD-9C0D6702BE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945" y="1396985"/>
            <a:ext cx="1250337" cy="274894"/>
          </a:xfrm>
          <a:prstGeom prst="rect">
            <a:avLst/>
          </a:prstGeom>
        </p:spPr>
      </p:pic>
      <p:sp>
        <p:nvSpPr>
          <p:cNvPr id="25" name="テキスト ボックス 249">
            <a:extLst>
              <a:ext uri="{FF2B5EF4-FFF2-40B4-BE49-F238E27FC236}">
                <a16:creationId xmlns:a16="http://schemas.microsoft.com/office/drawing/2014/main" id="{7BA6706A-DFB6-5F2E-B6E6-75A74D65E121}"/>
              </a:ext>
            </a:extLst>
          </p:cNvPr>
          <p:cNvSpPr txBox="1"/>
          <p:nvPr/>
        </p:nvSpPr>
        <p:spPr>
          <a:xfrm>
            <a:off x="1239828" y="1662367"/>
            <a:ext cx="367337" cy="246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927D2B-1429-A244-893B-7620B9B579C1}"/>
              </a:ext>
            </a:extLst>
          </p:cNvPr>
          <p:cNvSpPr txBox="1"/>
          <p:nvPr/>
        </p:nvSpPr>
        <p:spPr>
          <a:xfrm>
            <a:off x="221484" y="1105757"/>
            <a:ext cx="37532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1400" dirty="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</a:t>
            </a:r>
            <a:endParaRPr lang="en-US" sz="1400" dirty="0">
              <a:solidFill>
                <a:schemeClr val="accent5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26" name="TextBox 4">
            <a:extLst>
              <a:ext uri="{FF2B5EF4-FFF2-40B4-BE49-F238E27FC236}">
                <a16:creationId xmlns:a16="http://schemas.microsoft.com/office/drawing/2014/main" id="{603B08C7-9C03-07BD-8D7A-2D771518D30B}"/>
              </a:ext>
            </a:extLst>
          </p:cNvPr>
          <p:cNvSpPr txBox="1"/>
          <p:nvPr/>
        </p:nvSpPr>
        <p:spPr>
          <a:xfrm>
            <a:off x="2384079" y="1102080"/>
            <a:ext cx="37532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1400" dirty="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Calibri"/>
              </a:rPr>
              <a:t>②</a:t>
            </a:r>
            <a:endParaRPr lang="en-US" sz="1400" dirty="0">
              <a:solidFill>
                <a:schemeClr val="accent5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27" name="TextBox 4">
            <a:extLst>
              <a:ext uri="{FF2B5EF4-FFF2-40B4-BE49-F238E27FC236}">
                <a16:creationId xmlns:a16="http://schemas.microsoft.com/office/drawing/2014/main" id="{6867B70C-059B-67B8-B368-79FDC26D8DF2}"/>
              </a:ext>
            </a:extLst>
          </p:cNvPr>
          <p:cNvSpPr txBox="1"/>
          <p:nvPr/>
        </p:nvSpPr>
        <p:spPr>
          <a:xfrm>
            <a:off x="4537615" y="1094853"/>
            <a:ext cx="37532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1400" dirty="0">
                <a:solidFill>
                  <a:schemeClr val="accent5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</a:t>
            </a:r>
            <a:endParaRPr lang="en-US" sz="1400" dirty="0">
              <a:solidFill>
                <a:schemeClr val="accent5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0401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521</Words>
  <Application>Microsoft Office PowerPoint</Application>
  <PresentationFormat>A4 210 x 297 mm</PresentationFormat>
  <Paragraphs>58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BIZ UDPゴシック</vt:lpstr>
      <vt:lpstr>游ゴシック</vt:lpstr>
      <vt:lpstr>Arial</vt:lpstr>
      <vt:lpstr>Calibri</vt:lpstr>
      <vt:lpstr>Calibri Light</vt:lpstr>
      <vt:lpstr>Office 2013 - 2022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健保連）長谷川 美紅</dc:creator>
  <cp:lastModifiedBy>健保連）長谷川 美紅</cp:lastModifiedBy>
  <cp:revision>7</cp:revision>
  <cp:lastPrinted>2025-09-18T07:46:31Z</cp:lastPrinted>
  <dcterms:created xsi:type="dcterms:W3CDTF">2023-08-23T04:11:20Z</dcterms:created>
  <dcterms:modified xsi:type="dcterms:W3CDTF">2025-09-18T07:59:39Z</dcterms:modified>
</cp:coreProperties>
</file>